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316" r:id="rId5"/>
    <p:sldId id="340" r:id="rId6"/>
    <p:sldId id="504" r:id="rId7"/>
    <p:sldId id="608" r:id="rId8"/>
    <p:sldId id="609" r:id="rId9"/>
    <p:sldId id="610" r:id="rId10"/>
    <p:sldId id="611" r:id="rId11"/>
    <p:sldId id="612" r:id="rId12"/>
    <p:sldId id="613" r:id="rId13"/>
    <p:sldId id="614" r:id="rId14"/>
    <p:sldId id="615" r:id="rId15"/>
    <p:sldId id="616" r:id="rId16"/>
    <p:sldId id="617" r:id="rId17"/>
    <p:sldId id="618" r:id="rId18"/>
    <p:sldId id="619" r:id="rId19"/>
    <p:sldId id="620" r:id="rId20"/>
    <p:sldId id="621" r:id="rId21"/>
    <p:sldId id="622" r:id="rId22"/>
    <p:sldId id="623" r:id="rId23"/>
    <p:sldId id="624" r:id="rId24"/>
    <p:sldId id="625" r:id="rId25"/>
    <p:sldId id="626" r:id="rId26"/>
    <p:sldId id="631" r:id="rId27"/>
    <p:sldId id="630" r:id="rId28"/>
    <p:sldId id="632" r:id="rId29"/>
    <p:sldId id="627" r:id="rId30"/>
    <p:sldId id="628" r:id="rId31"/>
    <p:sldId id="629" r:id="rId32"/>
    <p:sldId id="633" r:id="rId33"/>
    <p:sldId id="634" r:id="rId34"/>
    <p:sldId id="635" r:id="rId35"/>
    <p:sldId id="636" r:id="rId36"/>
    <p:sldId id="637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648" r:id="rId48"/>
    <p:sldId id="650" r:id="rId49"/>
    <p:sldId id="651" r:id="rId50"/>
    <p:sldId id="649" r:id="rId51"/>
    <p:sldId id="339" r:id="rId52"/>
  </p:sldIdLst>
  <p:sldSz cx="9144000" cy="6858000" type="screen4x3"/>
  <p:notesSz cx="6858000" cy="9144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5226" autoAdjust="0"/>
  </p:normalViewPr>
  <p:slideViewPr>
    <p:cSldViewPr snapToObjects="1" showGuides="1">
      <p:cViewPr>
        <p:scale>
          <a:sx n="75" d="100"/>
          <a:sy n="75" d="100"/>
        </p:scale>
        <p:origin x="1694" y="125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2023-12-21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elastic-logo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elastic-logo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6" descr="Image result for Elastic search logo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2" name="Google Shape;13;p2">
            <a:extLst>
              <a:ext uri="{FF2B5EF4-FFF2-40B4-BE49-F238E27FC236}">
                <a16:creationId xmlns:a16="http://schemas.microsoft.com/office/drawing/2014/main" id="{9DA32908-A271-35DF-A05F-D279804556F6}"/>
              </a:ext>
            </a:extLst>
          </p:cNvPr>
          <p:cNvPicPr preferRelativeResize="0"/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772400" y="170122"/>
            <a:ext cx="893896" cy="79046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swagger-ui.html" TargetMode="External"/><Relationship Id="rId2" Type="http://schemas.openxmlformats.org/officeDocument/2006/relationships/hyperlink" Target="http://localhost:8081/api/login?username=demo&amp;password=demo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101" y="3264310"/>
            <a:ext cx="3886300" cy="796617"/>
          </a:xfrm>
        </p:spPr>
        <p:txBody>
          <a:bodyPr/>
          <a:lstStyle/>
          <a:p>
            <a:r>
              <a:rPr lang="en-US" dirty="0"/>
              <a:t>Parameswari </a:t>
            </a:r>
            <a:r>
              <a:rPr lang="en-US" dirty="0" err="1"/>
              <a:t>Ettiappan</a:t>
            </a:r>
            <a:endParaRPr lang="en-US" dirty="0"/>
          </a:p>
        </p:txBody>
      </p:sp>
      <p:sp>
        <p:nvSpPr>
          <p:cNvPr id="2" name="AutoShape 2" descr="Image result for ELK st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2" descr="camunda logoக்கான பட முடிவுகள்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Google Shape;1850;p121">
            <a:extLst>
              <a:ext uri="{FF2B5EF4-FFF2-40B4-BE49-F238E27FC236}">
                <a16:creationId xmlns:a16="http://schemas.microsoft.com/office/drawing/2014/main" id="{FAF2E3A4-E28E-8437-EB0D-756A3BF76577}"/>
              </a:ext>
            </a:extLst>
          </p:cNvPr>
          <p:cNvSpPr txBox="1">
            <a:spLocks/>
          </p:cNvSpPr>
          <p:nvPr/>
        </p:nvSpPr>
        <p:spPr>
          <a:xfrm>
            <a:off x="457200" y="2209799"/>
            <a:ext cx="4563900" cy="587275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Camunda Platform 8</a:t>
            </a:r>
            <a:endParaRPr lang="en-IN" dirty="0"/>
          </a:p>
        </p:txBody>
      </p:sp>
      <p:pic>
        <p:nvPicPr>
          <p:cNvPr id="9" name="Google Shape;12;p2">
            <a:extLst>
              <a:ext uri="{FF2B5EF4-FFF2-40B4-BE49-F238E27FC236}">
                <a16:creationId xmlns:a16="http://schemas.microsoft.com/office/drawing/2014/main" id="{7DF9561C-4B92-9CAC-D7F7-D40A0F8A3FCF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100" y="571500"/>
            <a:ext cx="3276700" cy="11811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240CB-2B24-5F4F-E728-50B8F759E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6"/>
          <a:stretch/>
        </p:blipFill>
        <p:spPr>
          <a:xfrm>
            <a:off x="-17206" y="1676400"/>
            <a:ext cx="9161206" cy="46359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6382E0-C378-0FC7-8D8F-55250274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63180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32A8-32A0-186E-7190-98CD4CF7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 Architecture</a:t>
            </a:r>
          </a:p>
        </p:txBody>
      </p:sp>
      <p:pic>
        <p:nvPicPr>
          <p:cNvPr id="1026" name="Picture 2" descr="Architecture diagram for Camunda including all the components for SaaS">
            <a:extLst>
              <a:ext uri="{FF2B5EF4-FFF2-40B4-BE49-F238E27FC236}">
                <a16:creationId xmlns:a16="http://schemas.microsoft.com/office/drawing/2014/main" id="{A9C45DED-10A7-4EBC-8D88-26207AB3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1" y="1371600"/>
            <a:ext cx="8685717" cy="488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2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A561-593B-09CC-A865-088D1AD55CD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Horizontal scalability</a:t>
            </a:r>
          </a:p>
          <a:p>
            <a:r>
              <a:rPr lang="en-US" dirty="0"/>
              <a:t>High availability and fault tolerance </a:t>
            </a:r>
          </a:p>
          <a:p>
            <a:r>
              <a:rPr lang="en-IN" dirty="0"/>
              <a:t>Audit trail (History of the Process States)</a:t>
            </a:r>
          </a:p>
          <a:p>
            <a:r>
              <a:rPr lang="en-IN" dirty="0"/>
              <a:t>Reactive publish-subscribe interaction model</a:t>
            </a:r>
          </a:p>
          <a:p>
            <a:r>
              <a:rPr lang="en-IN" dirty="0"/>
              <a:t>Visual processes </a:t>
            </a:r>
            <a:r>
              <a:rPr lang="en-IN" dirty="0" err="1"/>
              <a:t>modeled</a:t>
            </a:r>
            <a:r>
              <a:rPr lang="en-IN" dirty="0"/>
              <a:t> in ISO-standard BPMN 2.0</a:t>
            </a:r>
          </a:p>
          <a:p>
            <a:r>
              <a:rPr lang="en-IN" dirty="0"/>
              <a:t>Language-agnostic client model </a:t>
            </a:r>
          </a:p>
          <a:p>
            <a:r>
              <a:rPr lang="en-IN" dirty="0"/>
              <a:t>Operational ease-of-use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EFC9C-5574-EE82-0434-E99888C6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 Core Quality Attributes</a:t>
            </a:r>
          </a:p>
        </p:txBody>
      </p:sp>
    </p:spTree>
    <p:extLst>
      <p:ext uri="{BB962C8B-B14F-4D97-AF65-F5344CB8AC3E}">
        <p14:creationId xmlns:p14="http://schemas.microsoft.com/office/powerpoint/2010/main" val="181011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No embedded engine in Camunda 8</a:t>
            </a:r>
          </a:p>
          <a:p>
            <a:r>
              <a:rPr lang="en-US" dirty="0"/>
              <a:t>In Camunda 7, you can store different data types, including serialized Java objects.</a:t>
            </a:r>
          </a:p>
          <a:p>
            <a:r>
              <a:rPr lang="en-US" dirty="0"/>
              <a:t>Camunda 8 only allows storage of primary data types or JSON as process variables. </a:t>
            </a:r>
          </a:p>
          <a:p>
            <a:r>
              <a:rPr lang="en-US" dirty="0"/>
              <a:t>This might require some additional data mapping in the code when you set or get process variables.</a:t>
            </a:r>
          </a:p>
          <a:p>
            <a:r>
              <a:rPr lang="en-US" dirty="0"/>
              <a:t>Camunda 7 provides Camunda Spin to ease XML and JSON handling. This is not available with Camunda 8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11262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Camunda 7 uses Java Unified Expression Language (JUEL) as the expression language. </a:t>
            </a:r>
          </a:p>
          <a:p>
            <a:r>
              <a:rPr lang="en-US" dirty="0"/>
              <a:t>In the embedded engine scenario, expressions can even read into beans (Java object instances) in the application.</a:t>
            </a:r>
          </a:p>
          <a:p>
            <a:r>
              <a:rPr lang="en-US" dirty="0"/>
              <a:t>Camunda 8 uses Friendly-Enough Expression Language (FEEL) and expressions can only access the process instance data and variables.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93144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Camunda Connect, Camunda 7 provides an HTTP and a SOAP HTTP Connector. </a:t>
            </a:r>
          </a:p>
          <a:p>
            <a:r>
              <a:rPr lang="en-US" dirty="0"/>
              <a:t>Camunda 8 offers multiple Connectors out-of-the-box.</a:t>
            </a:r>
          </a:p>
          <a:p>
            <a:r>
              <a:rPr lang="en-US" dirty="0"/>
              <a:t>To migrate existing Connectors, consider the following options:</a:t>
            </a:r>
          </a:p>
          <a:p>
            <a:pPr lvl="1"/>
            <a:r>
              <a:rPr lang="en-US" dirty="0"/>
              <a:t>Use the REST protocol Connector to leverage an out-of-the-box Connector.</a:t>
            </a:r>
          </a:p>
          <a:p>
            <a:pPr lvl="1"/>
            <a:r>
              <a:rPr lang="en-US" dirty="0"/>
              <a:t>Create a small bridging layer via custom job workers.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128410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Camunda 7, a frequented architecture to build a process solution (also known as process applications) is composed out of: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r>
              <a:rPr lang="en-US" dirty="0"/>
              <a:t>Camunda Spring Boot Starter with embedded engine</a:t>
            </a:r>
          </a:p>
          <a:p>
            <a:pPr lvl="1"/>
            <a:r>
              <a:rPr lang="en-US" dirty="0"/>
              <a:t>Glue code implemented in Java delegates (being Spring beans)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174528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Camunda 8, a comparable process solution would look like the righthand side of the picture and leverage: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r>
              <a:rPr lang="en-US" dirty="0"/>
              <a:t>Spring </a:t>
            </a:r>
            <a:r>
              <a:rPr lang="en-US" dirty="0" err="1"/>
              <a:t>Zeebe</a:t>
            </a:r>
            <a:r>
              <a:rPr lang="en-US" dirty="0"/>
              <a:t> Starter (embedding the </a:t>
            </a:r>
            <a:r>
              <a:rPr lang="en-US" dirty="0" err="1"/>
              <a:t>Zeebe</a:t>
            </a:r>
            <a:r>
              <a:rPr lang="en-US" dirty="0"/>
              <a:t> client)</a:t>
            </a:r>
          </a:p>
          <a:p>
            <a:pPr lvl="1"/>
            <a:r>
              <a:rPr lang="en-US" dirty="0"/>
              <a:t>Glue code implemented as workers (being Spring beans)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41738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2050" name="Picture 2" descr="spring boot">
            <a:extLst>
              <a:ext uri="{FF2B5EF4-FFF2-40B4-BE49-F238E27FC236}">
                <a16:creationId xmlns:a16="http://schemas.microsoft.com/office/drawing/2014/main" id="{80446C9D-C4E6-48E9-FFA6-840BD3370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171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3074" name="Picture 2" descr="Camunda 7 vs Camunda 8 Deployment View">
            <a:extLst>
              <a:ext uri="{FF2B5EF4-FFF2-40B4-BE49-F238E27FC236}">
                <a16:creationId xmlns:a16="http://schemas.microsoft.com/office/drawing/2014/main" id="{6C05637F-25AA-510A-46C4-FCDD254C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" y="1371600"/>
            <a:ext cx="9144000" cy="501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98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6329D2-2BDD-F683-58B0-7BE4A1BF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676400"/>
            <a:ext cx="9144000" cy="38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0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4100" name="Picture 4" descr="container-managed">
            <a:extLst>
              <a:ext uri="{FF2B5EF4-FFF2-40B4-BE49-F238E27FC236}">
                <a16:creationId xmlns:a16="http://schemas.microsoft.com/office/drawing/2014/main" id="{33802AC5-DD42-F2C2-771C-1B08BC94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4246"/>
            <a:ext cx="9081539" cy="44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32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5122" name="Picture 2" descr="polygot architecture">
            <a:extLst>
              <a:ext uri="{FF2B5EF4-FFF2-40B4-BE49-F238E27FC236}">
                <a16:creationId xmlns:a16="http://schemas.microsoft.com/office/drawing/2014/main" id="{CEFEF626-CA59-EBF2-529E-87086147B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7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A542CC-E468-EA13-8BE4-553BA0D093E3}"/>
              </a:ext>
            </a:extLst>
          </p:cNvPr>
          <p:cNvSpPr txBox="1"/>
          <p:nvPr/>
        </p:nvSpPr>
        <p:spPr>
          <a:xfrm>
            <a:off x="3708302" y="13716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C# and Nodejs</a:t>
            </a:r>
          </a:p>
        </p:txBody>
      </p:sp>
    </p:spTree>
    <p:extLst>
      <p:ext uri="{BB962C8B-B14F-4D97-AF65-F5344CB8AC3E}">
        <p14:creationId xmlns:p14="http://schemas.microsoft.com/office/powerpoint/2010/main" val="4082335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A4D274D-4599-FAB0-6B65-E946C4D6A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89" y="-44245"/>
            <a:ext cx="9350377" cy="690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86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5313D1-0355-573B-8E32-D646B68B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F80F6-1029-B6F4-0119-DAEC459A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4000"/>
            <a:ext cx="9144729" cy="4191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E7C968-9A98-CBFD-7049-27D0D14A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439610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9FB8D-6D61-39F3-72B3-5BDEE822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320"/>
            <a:ext cx="9144000" cy="4063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A3FF19-7178-7593-B618-97C6DF5E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254018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A9FB2-2D82-D232-EF9C-C6869A41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143000"/>
            <a:ext cx="9144000" cy="5064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6CFE53-4624-F3D1-2573-DD011A4B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134847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B3D38-A3FA-98BA-21B0-9AA2DECE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55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B1592-7C75-5B01-6464-7E5B0A4E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013820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8F99C-5C81-C625-188E-AA41C6A7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5" y="1828800"/>
            <a:ext cx="9063209" cy="3467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79F4D-6DAB-9B1C-6EBD-554DBF73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24129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0C623-7124-744D-AE0A-CB33E927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5266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B306C-FA2C-1A97-D4AA-59CD1E73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76144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8E079-AE0C-4561-AFD1-C7C348CF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Process Management Platforms</a:t>
            </a:r>
          </a:p>
        </p:txBody>
      </p:sp>
      <p:pic>
        <p:nvPicPr>
          <p:cNvPr id="7172" name="Picture 4" descr="Comindware in Business Process Management Platforms">
            <a:extLst>
              <a:ext uri="{FF2B5EF4-FFF2-40B4-BE49-F238E27FC236}">
                <a16:creationId xmlns:a16="http://schemas.microsoft.com/office/drawing/2014/main" id="{922C9478-2B28-4EE0-99B0-675EF800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1752601"/>
            <a:ext cx="2739365" cy="39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intex in Business Process Management Platforms">
            <a:extLst>
              <a:ext uri="{FF2B5EF4-FFF2-40B4-BE49-F238E27FC236}">
                <a16:creationId xmlns:a16="http://schemas.microsoft.com/office/drawing/2014/main" id="{B1025050-5C72-46A6-AB99-4007345F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43448"/>
            <a:ext cx="3125038" cy="9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ppian in Business Process Management Platforms">
            <a:extLst>
              <a:ext uri="{FF2B5EF4-FFF2-40B4-BE49-F238E27FC236}">
                <a16:creationId xmlns:a16="http://schemas.microsoft.com/office/drawing/2014/main" id="{34EE817C-4188-4183-BB17-A190CA29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3768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Oracle in Business Process Management Platforms">
            <a:extLst>
              <a:ext uri="{FF2B5EF4-FFF2-40B4-BE49-F238E27FC236}">
                <a16:creationId xmlns:a16="http://schemas.microsoft.com/office/drawing/2014/main" id="{E8B3C4EA-4EB7-487D-93AF-C6CAD4DE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64" y="175260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Software AG in Business Process Management Platforms">
            <a:extLst>
              <a:ext uri="{FF2B5EF4-FFF2-40B4-BE49-F238E27FC236}">
                <a16:creationId xmlns:a16="http://schemas.microsoft.com/office/drawing/2014/main" id="{285287D7-2AAD-4EF1-969B-8603733A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95605"/>
            <a:ext cx="27051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BM in Business Process Management Platforms">
            <a:extLst>
              <a:ext uri="{FF2B5EF4-FFF2-40B4-BE49-F238E27FC236}">
                <a16:creationId xmlns:a16="http://schemas.microsoft.com/office/drawing/2014/main" id="{ADEC9913-200C-4E30-9E5F-4B94DFDD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63" y="4760716"/>
            <a:ext cx="1428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CF346-74D5-413A-9752-089B950C22DE}"/>
              </a:ext>
            </a:extLst>
          </p:cNvPr>
          <p:cNvSpPr txBox="1"/>
          <p:nvPr/>
        </p:nvSpPr>
        <p:spPr>
          <a:xfrm>
            <a:off x="2209800" y="5334000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 Pak Automation</a:t>
            </a:r>
          </a:p>
        </p:txBody>
      </p:sp>
      <p:pic>
        <p:nvPicPr>
          <p:cNvPr id="7184" name="Picture 16" descr="ProcessMaker in Business Process Management Platforms">
            <a:extLst>
              <a:ext uri="{FF2B5EF4-FFF2-40B4-BE49-F238E27FC236}">
                <a16:creationId xmlns:a16="http://schemas.microsoft.com/office/drawing/2014/main" id="{2F43962B-0E3E-4302-894B-BEABA2A5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674757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ProcessMaker in Business Process Management Platforms">
            <a:extLst>
              <a:ext uri="{FF2B5EF4-FFF2-40B4-BE49-F238E27FC236}">
                <a16:creationId xmlns:a16="http://schemas.microsoft.com/office/drawing/2014/main" id="{DF0CE186-B2C6-4CD4-8D05-2899481FC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5" y="2143450"/>
            <a:ext cx="1155037" cy="130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Bizagi in Business Process Management Platforms">
            <a:extLst>
              <a:ext uri="{FF2B5EF4-FFF2-40B4-BE49-F238E27FC236}">
                <a16:creationId xmlns:a16="http://schemas.microsoft.com/office/drawing/2014/main" id="{66EA4AF7-AFF4-4A67-8F2E-6CA6F365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788" y="3837686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77A00-D39C-4D2C-AFD4-94DFF63B8BA8}"/>
              </a:ext>
            </a:extLst>
          </p:cNvPr>
          <p:cNvSpPr txBox="1"/>
          <p:nvPr/>
        </p:nvSpPr>
        <p:spPr>
          <a:xfrm>
            <a:off x="5483414" y="54225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Bizagi</a:t>
            </a:r>
          </a:p>
        </p:txBody>
      </p:sp>
      <p:pic>
        <p:nvPicPr>
          <p:cNvPr id="7190" name="Picture 22" descr="XpertRule Software in Business Process Management Platforms">
            <a:extLst>
              <a:ext uri="{FF2B5EF4-FFF2-40B4-BE49-F238E27FC236}">
                <a16:creationId xmlns:a16="http://schemas.microsoft.com/office/drawing/2014/main" id="{F956C331-1C18-49DD-9C74-C148DE7A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14" y="3855588"/>
            <a:ext cx="1353386" cy="135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Bonitasoft in Business Process Management Platforms">
            <a:extLst>
              <a:ext uri="{FF2B5EF4-FFF2-40B4-BE49-F238E27FC236}">
                <a16:creationId xmlns:a16="http://schemas.microsoft.com/office/drawing/2014/main" id="{81F761F3-4F88-4CAD-9C69-99C2C96F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956124"/>
            <a:ext cx="2555887" cy="80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BizFlow in Business Process Management Platforms">
            <a:extLst>
              <a:ext uri="{FF2B5EF4-FFF2-40B4-BE49-F238E27FC236}">
                <a16:creationId xmlns:a16="http://schemas.microsoft.com/office/drawing/2014/main" id="{74B413FF-00E3-442A-83B1-A3ED7CDC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12" y="5996415"/>
            <a:ext cx="14287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OpenText in Business Process Management Platforms">
            <a:extLst>
              <a:ext uri="{FF2B5EF4-FFF2-40B4-BE49-F238E27FC236}">
                <a16:creationId xmlns:a16="http://schemas.microsoft.com/office/drawing/2014/main" id="{CB669860-E2CB-4E84-975E-AB5251A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21" y="1261644"/>
            <a:ext cx="1704543" cy="9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11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960D0-54D3-D23C-731E-8D1B4851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0325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742B3B-C9F8-4A8E-65C6-F6BD3EAF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2613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075133-6A87-18DB-7274-1483331C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325"/>
            <a:ext cx="9144000" cy="27586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2A9D79-4A48-FB3C-F301-F92B1259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989512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D1641-30C1-B0B1-88F0-83A163E1C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8"/>
          <a:stretch/>
        </p:blipFill>
        <p:spPr>
          <a:xfrm>
            <a:off x="67793" y="1295400"/>
            <a:ext cx="9076207" cy="37569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EEBB740-ACFD-655D-D13C-17F6C53E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083617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350E5-B6F3-4DE0-0EFD-C571AD7B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74" y="1295400"/>
            <a:ext cx="9134168" cy="397036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482285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 - 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04D0A-C90E-7FBD-F136-C547795A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7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93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 - 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B962A-B29F-3D4F-39A1-C6C68709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" y="1447800"/>
            <a:ext cx="9131710" cy="43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3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D9262-D376-E667-2736-98D412B57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90"/>
          <a:stretch/>
        </p:blipFill>
        <p:spPr>
          <a:xfrm>
            <a:off x="0" y="1828800"/>
            <a:ext cx="9144000" cy="35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2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C7865-8E79-463F-A447-43272E2F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" y="1584800"/>
            <a:ext cx="9137172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4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B88C69-C11D-D88D-1063-D4FFC521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57"/>
            <a:ext cx="9144000" cy="49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01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12B2-AB4B-D18A-98D1-A356A19B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4DBB-C2BB-7F9D-301D-A970C39464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514475"/>
          </a:xfrm>
        </p:spPr>
        <p:txBody>
          <a:bodyPr/>
          <a:lstStyle/>
          <a:p>
            <a:r>
              <a:rPr lang="en-US" dirty="0"/>
              <a:t>A cluster is a provided group of nodes that run Camunda 8. </a:t>
            </a:r>
          </a:p>
          <a:p>
            <a:r>
              <a:rPr lang="en-US" dirty="0"/>
              <a:t>By default, Camunda 8 clusters are production-ready.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C1B08-A66B-024D-BE04-D46F73E1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71799"/>
            <a:ext cx="7924800" cy="35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0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0BDEF-D6AE-5FC5-1F77-13A2EE08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Camunda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013CF-15A8-2784-3893-53F575DF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676400"/>
            <a:ext cx="9144000" cy="39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8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1026" name="Picture 2" descr="process-sequence">
            <a:extLst>
              <a:ext uri="{FF2B5EF4-FFF2-40B4-BE49-F238E27FC236}">
                <a16:creationId xmlns:a16="http://schemas.microsoft.com/office/drawing/2014/main" id="{C4F1BC59-B252-4CE1-7AB9-67940587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2667000"/>
            <a:ext cx="848801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764FB-E2A1-994D-CC2D-2C4A0A75F296}"/>
              </a:ext>
            </a:extLst>
          </p:cNvPr>
          <p:cNvSpPr txBox="1"/>
          <p:nvPr/>
        </p:nvSpPr>
        <p:spPr>
          <a:xfrm>
            <a:off x="3409643" y="172064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Sequences</a:t>
            </a:r>
          </a:p>
        </p:txBody>
      </p:sp>
    </p:spTree>
    <p:extLst>
      <p:ext uri="{BB962C8B-B14F-4D97-AF65-F5344CB8AC3E}">
        <p14:creationId xmlns:p14="http://schemas.microsoft.com/office/powerpoint/2010/main" val="2466956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2050" name="Picture 2" descr="data-flow">
            <a:extLst>
              <a:ext uri="{FF2B5EF4-FFF2-40B4-BE49-F238E27FC236}">
                <a16:creationId xmlns:a16="http://schemas.microsoft.com/office/drawing/2014/main" id="{7189EF4B-90B9-455E-D53F-183FF289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7723909" cy="40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4AB5DA-DB7A-9EF1-3E47-6F6197B2BC89}"/>
              </a:ext>
            </a:extLst>
          </p:cNvPr>
          <p:cNvSpPr txBox="1"/>
          <p:nvPr/>
        </p:nvSpPr>
        <p:spPr>
          <a:xfrm>
            <a:off x="3276600" y="135571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/>
              <a:t>Data flow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28769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FE2D-7E9A-9C41-C3A1-DD0AA5E2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1" y="1447800"/>
            <a:ext cx="873327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9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55088-4E26-6EFE-3104-B054AD30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2" y="2057400"/>
            <a:ext cx="8481795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7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ED84F-9ABB-FBD0-DFB4-4AFEB2C2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447800"/>
            <a:ext cx="7884094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64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1362AD-8ED0-5E6A-CF30-2DF73C4003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Step 1</a:t>
            </a:r>
          </a:p>
          <a:p>
            <a:r>
              <a:rPr lang="en-IN" b="0" i="0" dirty="0">
                <a:solidFill>
                  <a:srgbClr val="212121"/>
                </a:solidFill>
                <a:effectLst/>
                <a:latin typeface="Inter"/>
                <a:hlinkClick r:id="rId2"/>
              </a:rPr>
              <a:t>http://localhost:8081/api/login?username=demo&amp;password=demo</a:t>
            </a:r>
            <a:endParaRPr lang="en-IN" b="0" i="0" dirty="0">
              <a:solidFill>
                <a:srgbClr val="212121"/>
              </a:solidFill>
              <a:effectLst/>
              <a:latin typeface="Inter"/>
            </a:endParaRPr>
          </a:p>
          <a:p>
            <a:endParaRPr lang="en-IN" dirty="0">
              <a:solidFill>
                <a:srgbClr val="212121"/>
              </a:solidFill>
              <a:latin typeface="Inter"/>
            </a:endParaRPr>
          </a:p>
          <a:p>
            <a:r>
              <a:rPr lang="en-IN" dirty="0">
                <a:solidFill>
                  <a:srgbClr val="212121"/>
                </a:solidFill>
                <a:latin typeface="Inter"/>
              </a:rPr>
              <a:t>Step2</a:t>
            </a:r>
          </a:p>
          <a:p>
            <a:r>
              <a:rPr lang="en-IN" b="0" i="0" dirty="0">
                <a:solidFill>
                  <a:srgbClr val="212121"/>
                </a:solidFill>
                <a:effectLst/>
                <a:latin typeface="Inter"/>
                <a:hlinkClick r:id="rId3"/>
              </a:rPr>
              <a:t>http://localhost:8081/swagger-ui.html</a:t>
            </a:r>
            <a:endParaRPr lang="en-IN" b="0" i="0" dirty="0">
              <a:solidFill>
                <a:srgbClr val="212121"/>
              </a:solidFill>
              <a:effectLst/>
              <a:latin typeface="Inter"/>
            </a:endParaRPr>
          </a:p>
          <a:p>
            <a:r>
              <a:rPr lang="en-IN" dirty="0"/>
              <a:t>Or</a:t>
            </a:r>
          </a:p>
          <a:p>
            <a:r>
              <a:rPr lang="en-US" dirty="0"/>
              <a:t>curl -c cookie.txt -X POST "http://localhost:8081/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login?username</a:t>
            </a:r>
            <a:r>
              <a:rPr lang="en-US" dirty="0"/>
              <a:t>=</a:t>
            </a:r>
            <a:r>
              <a:rPr lang="en-US" dirty="0" err="1"/>
              <a:t>demo&amp;password</a:t>
            </a:r>
            <a:r>
              <a:rPr lang="en-US" dirty="0"/>
              <a:t>=demo"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816EE-6CB6-9E66-E665-9A056E97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Information</a:t>
            </a:r>
          </a:p>
        </p:txBody>
      </p:sp>
    </p:spTree>
    <p:extLst>
      <p:ext uri="{BB962C8B-B14F-4D97-AF65-F5344CB8AC3E}">
        <p14:creationId xmlns:p14="http://schemas.microsoft.com/office/powerpoint/2010/main" val="3142498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1362AD-8ED0-5E6A-CF30-2DF73C4003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H:\git\repository\boamsdec2021\elkmsdemo</a:t>
            </a:r>
          </a:p>
          <a:p>
            <a:endParaRPr lang="en-IN" dirty="0"/>
          </a:p>
          <a:p>
            <a:r>
              <a:rPr lang="en-IN"/>
              <a:t>https://www.elastic.co/guide/en/elasticsearch/reference/7.17/rest-apis.html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816EE-6CB6-9E66-E665-9A056E97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boot Elastic</a:t>
            </a:r>
          </a:p>
        </p:txBody>
      </p:sp>
    </p:spTree>
    <p:extLst>
      <p:ext uri="{BB962C8B-B14F-4D97-AF65-F5344CB8AC3E}">
        <p14:creationId xmlns:p14="http://schemas.microsoft.com/office/powerpoint/2010/main" val="1942532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7427A7-8F84-297E-22B8-858FC5EF0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job has the following properties:</a:t>
            </a:r>
          </a:p>
          <a:p>
            <a:pPr lvl="1"/>
            <a:r>
              <a:rPr lang="en-US" dirty="0"/>
              <a:t>Type: Describes the work item and is defined in each task in the process. The type is referenced by workers to request the jobs they can perform.</a:t>
            </a:r>
          </a:p>
          <a:p>
            <a:pPr lvl="1"/>
            <a:r>
              <a:rPr lang="en-US" dirty="0"/>
              <a:t>Custom headers: Additional static metadata that is defined in the process. Custom headers are used to configure reusable job workers (e.g. a notify Slack worker might read out the Slack channel from its header.)</a:t>
            </a:r>
          </a:p>
          <a:p>
            <a:pPr lvl="1"/>
            <a:r>
              <a:rPr lang="en-US" dirty="0"/>
              <a:t>Key: Unique key to identify a job. The key is used to hand in the results of a job execution, or to report failures during job execution.</a:t>
            </a:r>
          </a:p>
          <a:p>
            <a:pPr lvl="1"/>
            <a:r>
              <a:rPr lang="en-US" dirty="0"/>
              <a:t>Variables: The contextual/business data of the process instance required by the worker to do its work.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29E9B4-1495-CBB1-5BA4-C3020A5E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Workers</a:t>
            </a:r>
          </a:p>
        </p:txBody>
      </p:sp>
    </p:spTree>
    <p:extLst>
      <p:ext uri="{BB962C8B-B14F-4D97-AF65-F5344CB8AC3E}">
        <p14:creationId xmlns:p14="http://schemas.microsoft.com/office/powerpoint/2010/main" val="3473101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1447D6-DA1D-3D64-2AA3-977350D5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Camunda Uses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F9D11-E831-37BD-C9FB-1D46A0F2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5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81D0C-9466-25B3-136B-31C181C2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290"/>
            <a:ext cx="9144000" cy="56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43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0FA01-19C1-798E-2AF5-B5F0568A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90" y="152400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9E533-36BC-991F-8BA5-A30F2B75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97" y="1524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7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87D53-014D-FB93-5F8D-56664A6BE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" y="1116129"/>
            <a:ext cx="9109587" cy="48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5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17545</TotalTime>
  <Words>654</Words>
  <Application>Microsoft Office PowerPoint</Application>
  <PresentationFormat>On-screen Show (4:3)</PresentationFormat>
  <Paragraphs>93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Inter</vt:lpstr>
      <vt:lpstr>Pencils_02_2012</vt:lpstr>
      <vt:lpstr>PowerPoint Presentation</vt:lpstr>
      <vt:lpstr>Goals</vt:lpstr>
      <vt:lpstr>Business Process Management Platforms</vt:lpstr>
      <vt:lpstr>About Camunda</vt:lpstr>
      <vt:lpstr>Common Camunda Uses </vt:lpstr>
      <vt:lpstr>PowerPoint Presentation</vt:lpstr>
      <vt:lpstr>PowerPoint Presentation</vt:lpstr>
      <vt:lpstr>PowerPoint Presentation</vt:lpstr>
      <vt:lpstr>PowerPoint Presentation</vt:lpstr>
      <vt:lpstr>Customers</vt:lpstr>
      <vt:lpstr>Camunda 8 Architecture</vt:lpstr>
      <vt:lpstr>Camunda 8 Core Quality Attributes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PowerPoint Presentation</vt:lpstr>
      <vt:lpstr>PowerPoint Presentation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 - Cons</vt:lpstr>
      <vt:lpstr>Appian vs Camunda - Cons</vt:lpstr>
      <vt:lpstr>PowerPoint Presentation</vt:lpstr>
      <vt:lpstr>PowerPoint Presentation</vt:lpstr>
      <vt:lpstr>PowerPoint Presentation</vt:lpstr>
      <vt:lpstr>Clusters</vt:lpstr>
      <vt:lpstr>BPMN 2.0</vt:lpstr>
      <vt:lpstr>BPMN 2.0</vt:lpstr>
      <vt:lpstr>BPMN 2.0</vt:lpstr>
      <vt:lpstr>BPMN 2.0</vt:lpstr>
      <vt:lpstr>BPMN 2.0</vt:lpstr>
      <vt:lpstr>Process Information</vt:lpstr>
      <vt:lpstr>Spring boot Elastic</vt:lpstr>
      <vt:lpstr>Job Workers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bala</cp:lastModifiedBy>
  <cp:revision>2346</cp:revision>
  <dcterms:created xsi:type="dcterms:W3CDTF">2012-03-13T15:47:14Z</dcterms:created>
  <dcterms:modified xsi:type="dcterms:W3CDTF">2023-12-21T09:10:10Z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